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292" r:id="rId3"/>
    <p:sldId id="297" r:id="rId4"/>
    <p:sldId id="258" r:id="rId5"/>
    <p:sldId id="295" r:id="rId6"/>
    <p:sldId id="259" r:id="rId7"/>
    <p:sldId id="260" r:id="rId8"/>
    <p:sldId id="270" r:id="rId9"/>
    <p:sldId id="269" r:id="rId10"/>
    <p:sldId id="264" r:id="rId11"/>
    <p:sldId id="272" r:id="rId12"/>
    <p:sldId id="265" r:id="rId13"/>
    <p:sldId id="274" r:id="rId14"/>
    <p:sldId id="309" r:id="rId15"/>
    <p:sldId id="261" r:id="rId16"/>
    <p:sldId id="267" r:id="rId17"/>
    <p:sldId id="310" r:id="rId18"/>
    <p:sldId id="303" r:id="rId19"/>
    <p:sldId id="266" r:id="rId20"/>
    <p:sldId id="281" r:id="rId21"/>
    <p:sldId id="276" r:id="rId22"/>
    <p:sldId id="312" r:id="rId23"/>
    <p:sldId id="313" r:id="rId24"/>
    <p:sldId id="275" r:id="rId25"/>
    <p:sldId id="277" r:id="rId26"/>
    <p:sldId id="280" r:id="rId27"/>
    <p:sldId id="278" r:id="rId28"/>
    <p:sldId id="299" r:id="rId29"/>
    <p:sldId id="286" r:id="rId30"/>
    <p:sldId id="283" r:id="rId31"/>
    <p:sldId id="284" r:id="rId32"/>
    <p:sldId id="288" r:id="rId33"/>
    <p:sldId id="285" r:id="rId34"/>
    <p:sldId id="287" r:id="rId35"/>
    <p:sldId id="289" r:id="rId36"/>
    <p:sldId id="291" r:id="rId37"/>
    <p:sldId id="290" r:id="rId38"/>
    <p:sldId id="282" r:id="rId39"/>
    <p:sldId id="301" r:id="rId40"/>
    <p:sldId id="279" r:id="rId41"/>
    <p:sldId id="304" r:id="rId42"/>
    <p:sldId id="308" r:id="rId43"/>
    <p:sldId id="305" r:id="rId44"/>
    <p:sldId id="307" r:id="rId45"/>
    <p:sldId id="306" r:id="rId46"/>
    <p:sldId id="26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93709" autoAdjust="0"/>
  </p:normalViewPr>
  <p:slideViewPr>
    <p:cSldViewPr snapToGrid="0" snapToObjects="1">
      <p:cViewPr varScale="1">
        <p:scale>
          <a:sx n="100" d="100"/>
          <a:sy n="100" d="100"/>
        </p:scale>
        <p:origin x="-3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of you brings something special. Experience with BS:1 in Racket. Experience with</a:t>
            </a:r>
            <a:r>
              <a:rPr lang="en-US" baseline="0" dirty="0" smtClean="0"/>
              <a:t> BS:2 in Racket. Experience with Python, C++, Java. No bias at all </a:t>
            </a:r>
            <a:r>
              <a:rPr lang="en-US" baseline="0" dirty="0" err="1" smtClean="0"/>
              <a:t>wrt</a:t>
            </a:r>
            <a:r>
              <a:rPr lang="en-US" baseline="0" dirty="0" smtClean="0"/>
              <a:t>/Bootstrap.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think the foundations are sound.</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14</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23</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45</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(loops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the syntax hurdle. We have something that works for the first part of the bridge, but eventually we have to change languages. How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 and the curriculum ourselves, why not build the language, to keep students from falling through cracks in the bridge?</a:t>
            </a:r>
          </a:p>
          <a:p>
            <a:endParaRPr lang="en-US" dirty="0" smtClean="0"/>
          </a:p>
          <a:p>
            <a:endParaRPr lang="en-US" dirty="0" smtClean="0"/>
          </a:p>
          <a:p>
            <a:endParaRPr lang="en-US" dirty="0" smtClean="0"/>
          </a:p>
          <a:p>
            <a:endParaRPr lang="en-US" dirty="0" smtClean="0"/>
          </a:p>
          <a:p>
            <a:r>
              <a:rPr lang="en-US" dirty="0" smtClean="0"/>
              <a:t>We COULD teach</a:t>
            </a:r>
            <a:r>
              <a:rPr lang="en-US" baseline="0" dirty="0" smtClean="0"/>
              <a:t> all the high-level concepts in Racket. It is, after all, a full-blown programming language!</a:t>
            </a:r>
          </a:p>
          <a:p>
            <a:endParaRPr lang="en-US" baseline="0" dirty="0" smtClean="0"/>
          </a:p>
          <a:p>
            <a:r>
              <a:rPr lang="en-US" baseline="0" dirty="0" smtClean="0"/>
              <a:t>But we still run into the issue of transfer. Even if kid learn about objects, classes, recursion, </a:t>
            </a:r>
            <a:r>
              <a:rPr lang="en-US" baseline="0" dirty="0" err="1" smtClean="0"/>
              <a:t>etc</a:t>
            </a:r>
            <a:r>
              <a:rPr lang="en-US" baseline="0" dirty="0" smtClean="0"/>
              <a:t> in Racket...they have to cross the syntax barrier eventually. </a:t>
            </a:r>
          </a:p>
          <a:p>
            <a:endParaRPr lang="en-US" baseline="0" dirty="0" smtClean="0"/>
          </a:p>
          <a:p>
            <a:r>
              <a:rPr lang="en-US" baseline="0" dirty="0" smtClean="0"/>
              <a:t>EVERYONE is in this boat. Going from Scratch-&gt;Python, </a:t>
            </a:r>
            <a:r>
              <a:rPr lang="en-US" baseline="0" dirty="0" err="1" smtClean="0"/>
              <a:t>Blockly</a:t>
            </a:r>
            <a:r>
              <a:rPr lang="en-US" baseline="0" dirty="0" smtClean="0"/>
              <a:t>-&gt;Python, etc. </a:t>
            </a:r>
            <a:r>
              <a:rPr lang="en-US" baseline="0" dirty="0" err="1" smtClean="0"/>
              <a:t>Everyoe</a:t>
            </a:r>
            <a:r>
              <a:rPr lang="en-US" baseline="0" dirty="0" smtClean="0"/>
              <a:t> is freaking out!</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Partnered to build content to do for physics what BS:1 does for algebra</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a:t>
            </a:r>
            <a:r>
              <a:rPr lang="en-US" sz="1000" kern="1200" baseline="0" dirty="0" smtClean="0">
                <a:solidFill>
                  <a:schemeClr val="tx1"/>
                </a:solidFill>
                <a:effectLst/>
                <a:latin typeface="+mn-lt"/>
                <a:ea typeface="+mn-ea"/>
                <a:cs typeface="+mn-cs"/>
              </a:rPr>
              <a:t>outline </a:t>
            </a:r>
            <a:r>
              <a:rPr lang="en-US" sz="1000" kern="1200" baseline="0" dirty="0" smtClean="0">
                <a:solidFill>
                  <a:schemeClr val="tx1"/>
                </a:solidFill>
                <a:effectLst/>
                <a:latin typeface="+mn-lt"/>
                <a:ea typeface="+mn-ea"/>
                <a:cs typeface="+mn-cs"/>
              </a:rPr>
              <a:t>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7/11/16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7/11/16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put-image</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Image</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Color</a:t>
            </a:r>
          </a:p>
          <a:p>
            <a:r>
              <a:rPr lang="en-US" dirty="0" smtClean="0"/>
              <a:t>Message</a:t>
            </a:r>
          </a:p>
          <a:p>
            <a:r>
              <a:rPr lang="en-US" dirty="0" smtClean="0"/>
              <a:t>Number of layers</a:t>
            </a:r>
          </a:p>
          <a:p>
            <a:r>
              <a:rPr lang="en-US" dirty="0" smtClean="0"/>
              <a:t>Weather of not the cake is an ice cream cake</a:t>
            </a:r>
            <a:endParaRPr lang="en-US" dirty="0"/>
          </a:p>
        </p:txBody>
      </p:sp>
      <p:pic>
        <p:nvPicPr>
          <p:cNvPr id="8" name="Picture 7" descr="pict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734" y="1146819"/>
            <a:ext cx="4073490" cy="3584671"/>
          </a:xfrm>
          <a:prstGeom prst="rect">
            <a:avLst/>
          </a:prstGeom>
        </p:spPr>
      </p:pic>
    </p:spTree>
    <p:extLst>
      <p:ext uri="{BB962C8B-B14F-4D97-AF65-F5344CB8AC3E}">
        <p14:creationId xmlns:p14="http://schemas.microsoft.com/office/powerpoint/2010/main" val="1418012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Little CS engagement Weak Algebra</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38889E-6 2.59259E-6 L 0.06128 0.00324 " pathEditMode="relative" rAng="0" ptsTypes="AA">
                                      <p:cBhvr>
                                        <p:cTn id="27" dur="2000" fill="hold"/>
                                        <p:tgtEl>
                                          <p:spTgt spid="7"/>
                                        </p:tgtEl>
                                        <p:attrNameLst>
                                          <p:attrName>ppt_x</p:attrName>
                                          <p:attrName>ppt_y</p:attrName>
                                        </p:attrNameLst>
                                      </p:cBhvr>
                                      <p:rCtr x="305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cake-price</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830997"/>
          </a:xfrm>
          <a:prstGeom prst="rect">
            <a:avLst/>
          </a:prstGeom>
          <a:noFill/>
        </p:spPr>
        <p:txBody>
          <a:bodyPr wrap="square" rtlCol="0">
            <a:spAutoFit/>
          </a:bodyPr>
          <a:lstStyle/>
          <a:p>
            <a:r>
              <a:rPr lang="en-US" sz="2400" b="1" dirty="0">
                <a:solidFill>
                  <a:srgbClr val="000000"/>
                </a:solidFill>
                <a:latin typeface="Trebuchet MS"/>
                <a:cs typeface="Trebuchet MS"/>
              </a:rPr>
              <a:t>Consumes a Cake and produces the price of that cake. Cakes cost $20, plus $5 </a:t>
            </a:r>
            <a:r>
              <a:rPr lang="en-US" sz="2400" b="1" dirty="0" smtClean="0">
                <a:solidFill>
                  <a:srgbClr val="000000"/>
                </a:solidFill>
                <a:latin typeface="Trebuchet MS"/>
                <a:cs typeface="Trebuchet MS"/>
              </a:rPr>
              <a:t>per extra layer</a:t>
            </a:r>
            <a:endParaRPr lang="en-US" sz="24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a:t>
            </a:r>
            <a:endParaRPr lang="en-US" sz="2400" b="1" dirty="0">
              <a:solidFill>
                <a:srgbClr val="000000"/>
              </a:solidFill>
              <a:latin typeface="Trebuchet MS"/>
              <a:cs typeface="Trebuchet MS"/>
            </a:endParaRPr>
          </a:p>
        </p:txBody>
      </p:sp>
      <p:sp>
        <p:nvSpPr>
          <p:cNvPr id="13" name="TextBox 12"/>
          <p:cNvSpPr txBox="1"/>
          <p:nvPr/>
        </p:nvSpPr>
        <p:spPr>
          <a:xfrm>
            <a:off x="3515076" y="3055424"/>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 c</a:t>
            </a:r>
            <a:r>
              <a:rPr lang="en-US" sz="2400" b="1" dirty="0" smtClean="0">
                <a:solidFill>
                  <a:srgbClr val="000000"/>
                </a:solidFill>
                <a:latin typeface="Trebuchet MS"/>
                <a:cs typeface="Trebuchet MS"/>
              </a:rPr>
              <a:t>ake1.layers * 5)) - 5</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a:t>
            </a:r>
            <a:endParaRPr lang="en-US" sz="2400" b="1" dirty="0">
              <a:solidFill>
                <a:srgbClr val="000000"/>
              </a:solidFill>
              <a:latin typeface="Trebuchet MS"/>
              <a:cs typeface="Trebuchet MS"/>
            </a:endParaRPr>
          </a:p>
        </p:txBody>
      </p:sp>
      <p:sp>
        <p:nvSpPr>
          <p:cNvPr id="17" name="TextBox 16"/>
          <p:cNvSpPr txBox="1"/>
          <p:nvPr/>
        </p:nvSpPr>
        <p:spPr>
          <a:xfrm>
            <a:off x="2302933"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(cake2.layers * 5)) - 5</a:t>
            </a:r>
            <a:endParaRPr lang="en-US" sz="2400" b="1" dirty="0">
              <a:solidFill>
                <a:srgbClr val="000000"/>
              </a:solidFill>
              <a:latin typeface="Trebuchet MS"/>
              <a:cs typeface="Trebuchet MS"/>
            </a:endParaRPr>
          </a:p>
        </p:txBody>
      </p:sp>
      <p:sp>
        <p:nvSpPr>
          <p:cNvPr id="18" name="Oval 17"/>
          <p:cNvSpPr/>
          <p:nvPr/>
        </p:nvSpPr>
        <p:spPr>
          <a:xfrm rot="16200000">
            <a:off x="3766254" y="2700420"/>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614450" y="4268619"/>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915808" y="77664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3642077" y="33905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3492500" y="4895386"/>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3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Cake 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&lt;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a:t>
            </a:r>
            <a:r>
              <a:rPr lang="en-US" sz="2400" b="1" dirty="0" smtClean="0">
                <a:solidFill>
                  <a:srgbClr val="000000"/>
                </a:solidFill>
                <a:latin typeface="Trebuchet MS"/>
                <a:cs typeface="Trebuchet MS"/>
              </a:rPr>
              <a:t>,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&lt;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78933" y="84776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lvl="1" defTabSz="914400"/>
            <a:endParaRPr lang="en-US" sz="2000" dirty="0"/>
          </a:p>
          <a:p>
            <a:pPr defTabSz="914400"/>
            <a:r>
              <a:rPr lang="en-US" dirty="0" smtClean="0"/>
              <a:t>“Who will teach these classes?</a:t>
            </a:r>
            <a:endParaRPr lang="en-US"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795074"/>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 was never about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923330"/>
          </a:xfrm>
          <a:prstGeom prst="rect">
            <a:avLst/>
          </a:prstGeom>
        </p:spPr>
        <p:txBody>
          <a:bodyPr wrap="square">
            <a:spAutoFit/>
          </a:bodyPr>
          <a:lstStyle/>
          <a:p>
            <a:pPr algn="ctr">
              <a:lnSpc>
                <a:spcPct val="150000"/>
              </a:lnSpc>
            </a:pPr>
            <a:r>
              <a:rPr lang="en-US" dirty="0">
                <a:solidFill>
                  <a:schemeClr val="bg1"/>
                </a:solidFill>
                <a:latin typeface="Century Gothic" charset="0"/>
                <a:ea typeface="Century Gothic" charset="0"/>
                <a:cs typeface="Century Gothic" charset="0"/>
              </a:rPr>
              <a:t>No Circles of Evaluation</a:t>
            </a:r>
          </a:p>
          <a:p>
            <a:pPr algn="ctr">
              <a:lnSpc>
                <a:spcPct val="150000"/>
              </a:lnSpc>
            </a:pPr>
            <a:r>
              <a:rPr lang="en-US" dirty="0">
                <a:solidFill>
                  <a:schemeClr val="bg1"/>
                </a:solidFill>
                <a:latin typeface="Century Gothic" charset="0"/>
                <a:ea typeface="Century Gothic" charset="0"/>
                <a:cs typeface="Century Gothic" charset="0"/>
              </a:rPr>
              <a:t>New 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ppt_x"/>
                                          </p:val>
                                        </p:tav>
                                        <p:tav tm="100000">
                                          <p:val>
                                            <p:strVal val="#ppt_x"/>
                                          </p:val>
                                        </p:tav>
                                      </p:tavLst>
                                    </p:anim>
                                    <p:anim calcmode="lin" valueType="num">
                                      <p:cBhvr additive="base">
                                        <p:cTn id="5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500"/>
                                        <p:tgtEl>
                                          <p:spTgt spid="2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1" end="1"/>
                                            </p:txEl>
                                          </p:spTgt>
                                        </p:tgtEl>
                                        <p:attrNameLst>
                                          <p:attrName>style.visibility</p:attrName>
                                        </p:attrNameLst>
                                      </p:cBhvr>
                                      <p:to>
                                        <p:strVal val="visible"/>
                                      </p:to>
                                    </p:set>
                                    <p:animEffect transition="in" filter="fade">
                                      <p:cBhvr>
                                        <p:cTn id="67"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Number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sym typeface="Wingdings" charset="0"/>
              </a:rPr>
              <a:t># </a:t>
            </a:r>
            <a:r>
              <a:rPr lang="en-US" sz="2800" dirty="0" err="1" smtClean="0">
                <a:solidFill>
                  <a:srgbClr val="000000"/>
                </a:solidFill>
                <a:latin typeface="Trebuchet MS"/>
                <a:cs typeface="Trebuchet MS"/>
                <a:sym typeface="Wingdings" charset="0"/>
              </a:rPr>
              <a:t>num-sqr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3208</TotalTime>
  <Words>2181</Words>
  <Application>Microsoft Macintosh PowerPoint</Application>
  <PresentationFormat>On-screen Show (4:3)</PresentationFormat>
  <Paragraphs>366</Paragraphs>
  <Slides>46</Slides>
  <Notes>15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BootstrapTheme</vt:lpstr>
      <vt:lpstr>Bootstrap:2</vt:lpstr>
      <vt:lpstr>Bridging to CS</vt:lpstr>
      <vt:lpstr>Bridging to CS</vt:lpstr>
      <vt:lpstr>It was never about the language</vt:lpstr>
      <vt:lpstr>Goals for this workshop</vt:lpstr>
      <vt:lpstr>Unit 1</vt:lpstr>
      <vt:lpstr>Everything you learned in BS:1</vt:lpstr>
      <vt:lpstr>Contracts</vt:lpstr>
      <vt:lpstr>Contracts</vt:lpstr>
      <vt:lpstr>The Design Recipe</vt:lpstr>
      <vt:lpstr>The Design Recipe</vt:lpstr>
      <vt:lpstr>Unit 2</vt:lpstr>
      <vt:lpstr>PowerPoint Presentation</vt:lpstr>
      <vt:lpstr>Introducing put-image</vt:lpstr>
      <vt:lpstr>Parachute Jumper</vt:lpstr>
      <vt:lpstr>PowerPoint Presentation</vt:lpstr>
      <vt:lpstr>Your Bakery</vt:lpstr>
      <vt:lpstr>PowerPoint Presentation</vt:lpstr>
      <vt:lpstr>Unit 3</vt:lpstr>
      <vt:lpstr>Data Structures </vt:lpstr>
      <vt:lpstr>PowerPoint Presentation</vt:lpstr>
      <vt:lpstr>PowerPoint Presentation</vt:lpstr>
      <vt:lpstr>PowerPoint Presentation</vt:lpstr>
      <vt:lpstr>PowerPoint Presentation</vt:lpstr>
      <vt:lpstr>Unit 4</vt:lpstr>
      <vt:lpstr>PowerPoint Presentation</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Emma</cp:lastModifiedBy>
  <cp:revision>141</cp:revision>
  <dcterms:created xsi:type="dcterms:W3CDTF">2015-07-31T17:10:09Z</dcterms:created>
  <dcterms:modified xsi:type="dcterms:W3CDTF">2016-07-11T21:48:44Z</dcterms:modified>
</cp:coreProperties>
</file>